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87" r:id="rId7"/>
    <p:sldId id="312" r:id="rId8"/>
    <p:sldId id="262" r:id="rId9"/>
    <p:sldId id="317" r:id="rId10"/>
    <p:sldId id="319" r:id="rId11"/>
    <p:sldId id="320" r:id="rId12"/>
    <p:sldId id="321" r:id="rId13"/>
    <p:sldId id="322" r:id="rId14"/>
    <p:sldId id="315" r:id="rId15"/>
    <p:sldId id="341" r:id="rId16"/>
    <p:sldId id="330" r:id="rId17"/>
    <p:sldId id="331" r:id="rId18"/>
    <p:sldId id="332" r:id="rId19"/>
    <p:sldId id="333" r:id="rId20"/>
    <p:sldId id="334" r:id="rId21"/>
    <p:sldId id="335" r:id="rId22"/>
    <p:sldId id="325" r:id="rId23"/>
    <p:sldId id="337" r:id="rId24"/>
    <p:sldId id="336" r:id="rId25"/>
    <p:sldId id="338" r:id="rId26"/>
    <p:sldId id="286" r:id="rId27"/>
  </p:sldIdLst>
  <p:sldSz cx="9144000" cy="5219700"/>
  <p:notesSz cx="6858000" cy="9144000"/>
  <p:custDataLst>
    <p:tags r:id="rId3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72B"/>
    <a:srgbClr val="CDDFD1"/>
    <a:srgbClr val="7EBBD9"/>
    <a:srgbClr val="82BDDA"/>
    <a:srgbClr val="2F4B3B"/>
    <a:srgbClr val="32513F"/>
    <a:srgbClr val="203729"/>
    <a:srgbClr val="54655A"/>
    <a:srgbClr val="494C45"/>
    <a:srgbClr val="4843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38" y="82"/>
      </p:cViewPr>
      <p:guideLst>
        <p:guide orient="horz" pos="1616"/>
        <p:guide pos="29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53DAB-356C-40AD-9C7C-85CEEC4A1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22372B"/>
                </a:solidFill>
              </a:defRPr>
            </a:lvl1pPr>
          </a:lstStyle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22372B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22372B"/>
                </a:solidFill>
              </a:defRPr>
            </a:lvl1pPr>
          </a:lstStyle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85"/>
          <a:stretch>
            <a:fillRect/>
          </a:stretch>
        </p:blipFill>
        <p:spPr>
          <a:xfrm>
            <a:off x="-8890" y="0"/>
            <a:ext cx="9180195" cy="5215255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040765" y="1212215"/>
            <a:ext cx="6841490" cy="2708910"/>
          </a:xfrm>
          <a:prstGeom prst="round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795655" y="1016000"/>
            <a:ext cx="7343140" cy="3081655"/>
          </a:xfrm>
          <a:prstGeom prst="round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071979" y="1585859"/>
            <a:ext cx="5410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图片兴趣社区</a:t>
            </a:r>
            <a:r>
              <a:rPr lang="en-US" altLang="zh-CN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endParaRPr lang="en-US" altLang="zh-CN" sz="4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53745" y="2167077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结题答辩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386205" y="2973070"/>
            <a:ext cx="62191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校内导师：张曙        企业导师：胡显波、牛晓晴</a:t>
            </a:r>
            <a:endParaRPr lang="en-US" altLang="zh-CN" sz="1000" b="1" spc="3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endParaRPr lang="en-US" altLang="zh-CN" sz="1000" b="1" spc="3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小组成员</a:t>
            </a:r>
            <a:r>
              <a:rPr lang="zh-CN" altLang="en-US" sz="1000" b="1" spc="300" dirty="0">
                <a:latin typeface="+mn-ea"/>
                <a:cs typeface="Arial" panose="020B0604020202020204" pitchFamily="34" charset="0"/>
                <a:sym typeface="+mn-ea"/>
              </a:rPr>
              <a:t>：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SA21225428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王鹏、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SA21225110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曾俊铭、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SA21225545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张衡</a:t>
            </a:r>
            <a:endParaRPr lang="zh-CN" altLang="en-US" sz="1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48439" y="353983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中国科大软件学院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6180" y="127025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rgbClr val="22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rgbClr val="22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542966" y="366584"/>
            <a:ext cx="5927039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①展示层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前端负责展示后端提供的数据。前端通过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HTML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CSS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JS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React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以及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TypeScript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实现基本的页面。页面中应包含可点击的内容，每次点击后所需要的数据使用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ajax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技术来请求后端，避免刷新整个页面。后端收到请求后返回指定的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Json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格式的数据，前端收到数据后进行渲染并展示。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②通讯层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后端使用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Gin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框架设计对应的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函数以及对应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提供给前端调用。前端使用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HTTP/HTTPS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协议，发出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GET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请求到对应的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，根据这个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中的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path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进行路由选择，调用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Gin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框架中设计好的函数处理对应的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web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请求并返回相应数据。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③业务应用层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包括图片上传模块，个人主页模块，用户模块，私信模块，帖子模块，搜索模块。使用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GRPC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技术，直接调用位于不同机器上的服务端应用的方法。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④存储</a:t>
            </a:r>
            <a:endParaRPr lang="en-US" altLang="zh-CN" sz="1400" b="1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数据库和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Redis 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缓存保存数据。其中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存储事务性数据、长时间保存的数据以及关联性较强的数据。为了节省内存开销，提升了访问速度，使用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保存频繁调取的数据。</a:t>
            </a:r>
            <a:endParaRPr lang="zh-CN" altLang="en-US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632" y="334607"/>
            <a:ext cx="6481368" cy="471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文本框 19"/>
          <p:cNvSpPr txBox="1"/>
          <p:nvPr/>
        </p:nvSpPr>
        <p:spPr>
          <a:xfrm>
            <a:off x="523710" y="1066134"/>
            <a:ext cx="1609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数据库设计</a:t>
            </a:r>
            <a:endParaRPr lang="zh-CN" altLang="en-US" b="1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3711" y="1532311"/>
            <a:ext cx="13846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E-R</a:t>
            </a:r>
            <a:r>
              <a:rPr lang="zh-CN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实体联系图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31" y="2425901"/>
            <a:ext cx="1907424" cy="1907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详细设计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73530" y="266065"/>
            <a:ext cx="5844540" cy="4831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9" name="矩形: 圆角 39"/>
          <p:cNvSpPr/>
          <p:nvPr/>
        </p:nvSpPr>
        <p:spPr>
          <a:xfrm>
            <a:off x="3274060" y="132016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19780" y="1417320"/>
            <a:ext cx="1169670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4700" y="847090"/>
            <a:ext cx="455930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/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用户进入登录页面，输入账号密码，发送</a:t>
            </a:r>
            <a:r>
              <a:rPr lang="en-US" altLang="zh-CN" sz="1200" dirty="0">
                <a:latin typeface="+mn-ea"/>
              </a:rPr>
              <a:t>request</a:t>
            </a:r>
            <a:r>
              <a:rPr lang="zh-CN" altLang="en-US" sz="1200" dirty="0">
                <a:latin typeface="+mn-ea"/>
              </a:rPr>
              <a:t>请求给后端。 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后端根据账号和密码查询用户信息表，看是否有该账户。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若无该账户，返回给前端</a:t>
            </a:r>
            <a:r>
              <a:rPr lang="en-US" altLang="zh-CN" sz="1200" dirty="0">
                <a:latin typeface="+mn-ea"/>
              </a:rPr>
              <a:t>response</a:t>
            </a:r>
            <a:r>
              <a:rPr lang="zh-CN" altLang="en-US" sz="1200" dirty="0">
                <a:latin typeface="+mn-ea"/>
              </a:rPr>
              <a:t>信息，提示登录失败。 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若存在该用户，将该用户存入</a:t>
            </a:r>
            <a:r>
              <a:rPr lang="en-US" altLang="zh-CN" sz="1200" dirty="0">
                <a:latin typeface="+mn-ea"/>
              </a:rPr>
              <a:t>session</a:t>
            </a:r>
            <a:r>
              <a:rPr lang="zh-CN" altLang="en-US" sz="1200" dirty="0">
                <a:latin typeface="+mn-ea"/>
              </a:rPr>
              <a:t>，同时修改用户状态表中的状态为在线状态，返回前端登录成功，跳转到首页。</a:t>
            </a:r>
            <a:endParaRPr lang="zh-CN" altLang="en-US" sz="1200" dirty="0">
              <a:latin typeface="+mn-ea"/>
            </a:endParaRPr>
          </a:p>
          <a:p>
            <a:endParaRPr lang="zh-CN" altLang="en-US" sz="1200" dirty="0">
              <a:latin typeface="+mn-ea"/>
            </a:endParaRPr>
          </a:p>
        </p:txBody>
      </p:sp>
      <p:sp>
        <p:nvSpPr>
          <p:cNvPr id="15" name="矩形: 圆角 39"/>
          <p:cNvSpPr/>
          <p:nvPr/>
        </p:nvSpPr>
        <p:spPr>
          <a:xfrm>
            <a:off x="3274060" y="337121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319780" y="3468370"/>
            <a:ext cx="1169670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584700" y="2766695"/>
            <a:ext cx="39687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/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用户进入注册页面，输入邮箱、昵称、密码、确认密码等用户信息，前端验证输入格式是否正确，正确才允许点击注册按钮，发送</a:t>
            </a:r>
            <a:r>
              <a:rPr lang="en-US" altLang="zh-CN" sz="1200" dirty="0">
                <a:latin typeface="+mn-ea"/>
              </a:rPr>
              <a:t>request</a:t>
            </a:r>
            <a:r>
              <a:rPr lang="zh-CN" altLang="en-US" sz="1200" dirty="0">
                <a:latin typeface="+mn-ea"/>
              </a:rPr>
              <a:t>请求给后端； 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后端根据邮箱查询是否已经存在该账户； 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若已存在该用户，返回前端注册失败； </a:t>
            </a:r>
            <a:endParaRPr lang="zh-CN" altLang="en-US" sz="1200" dirty="0">
              <a:latin typeface="+mn-ea"/>
            </a:endParaRPr>
          </a:p>
          <a:p>
            <a:pPr>
              <a:buFont typeface="+mj-lt"/>
              <a:buAutoNum type="arabicPeriod"/>
            </a:pPr>
            <a:r>
              <a:rPr lang="zh-CN" altLang="en-US" sz="1200" dirty="0">
                <a:latin typeface="+mn-ea"/>
              </a:rPr>
              <a:t>若未存在该用户，将该用户信息插入用户信息表中，返回前端注册成功，并跳转到登录页面。</a:t>
            </a:r>
            <a:endParaRPr lang="zh-CN" altLang="en-US" sz="1200" dirty="0">
              <a:latin typeface="+mn-ea"/>
            </a:endParaRPr>
          </a:p>
          <a:p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9" name="矩形: 圆角 39"/>
          <p:cNvSpPr/>
          <p:nvPr/>
        </p:nvSpPr>
        <p:spPr>
          <a:xfrm>
            <a:off x="3274060" y="132016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19780" y="1417320"/>
            <a:ext cx="1169670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首页模块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4700" y="929640"/>
            <a:ext cx="45593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/>
          </a:p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用户进入首页模块后直接向后端发起</a:t>
            </a:r>
            <a:r>
              <a:rPr lang="en-US" altLang="zh-CN" sz="1200" dirty="0">
                <a:latin typeface="+mn-ea"/>
              </a:rPr>
              <a:t>get</a:t>
            </a:r>
            <a:r>
              <a:rPr lang="zh-CN" altLang="en-US" sz="1200" dirty="0">
                <a:latin typeface="+mn-ea"/>
              </a:rPr>
              <a:t>请求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后端去数据库中的</a:t>
            </a:r>
            <a:r>
              <a:rPr lang="en-US" altLang="zh-CN" sz="1200" dirty="0">
                <a:latin typeface="+mn-ea"/>
              </a:rPr>
              <a:t>fans</a:t>
            </a:r>
            <a:r>
              <a:rPr lang="zh-CN" altLang="en-US" sz="1200" dirty="0">
                <a:latin typeface="+mn-ea"/>
              </a:rPr>
              <a:t>表去查询自己关注的人，再去帖子表中查询关注的人他们发了哪些帖子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3.</a:t>
            </a:r>
            <a:r>
              <a:rPr lang="zh-CN" altLang="en-US" sz="1200" dirty="0">
                <a:latin typeface="+mn-ea"/>
              </a:rPr>
              <a:t>将这些帖子按帖子发布的时间先后顺序进行排序并返回给前端。</a:t>
            </a:r>
            <a:endParaRPr lang="zh-CN" altLang="en-US" sz="1200" dirty="0">
              <a:latin typeface="+mn-ea"/>
            </a:endParaRPr>
          </a:p>
        </p:txBody>
      </p:sp>
      <p:sp>
        <p:nvSpPr>
          <p:cNvPr id="15" name="矩形: 圆角 39"/>
          <p:cNvSpPr/>
          <p:nvPr/>
        </p:nvSpPr>
        <p:spPr>
          <a:xfrm>
            <a:off x="3274060" y="337121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319780" y="3539490"/>
            <a:ext cx="1247775" cy="27559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用户主页模块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676140" y="3237230"/>
            <a:ext cx="39687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/>
          </a:p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进入用户主页模块，前端直接向后端发起</a:t>
            </a:r>
            <a:r>
              <a:rPr lang="en-US" altLang="zh-CN" sz="1200" dirty="0">
                <a:latin typeface="+mn-ea"/>
              </a:rPr>
              <a:t>get</a:t>
            </a:r>
            <a:r>
              <a:rPr lang="zh-CN" altLang="en-US" sz="1200" dirty="0">
                <a:latin typeface="+mn-ea"/>
              </a:rPr>
              <a:t>请求。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后端去数据库中根据用户的</a:t>
            </a:r>
            <a:r>
              <a:rPr lang="en-US" altLang="zh-CN" sz="1200" dirty="0">
                <a:latin typeface="+mn-ea"/>
              </a:rPr>
              <a:t>uid</a:t>
            </a:r>
            <a:r>
              <a:rPr lang="zh-CN" altLang="en-US" sz="1200" dirty="0">
                <a:latin typeface="+mn-ea"/>
              </a:rPr>
              <a:t>查询该用户发布了哪些帖子并进行显示。</a:t>
            </a:r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9" name="矩形: 圆角 39"/>
          <p:cNvSpPr/>
          <p:nvPr/>
        </p:nvSpPr>
        <p:spPr>
          <a:xfrm>
            <a:off x="3274060" y="132016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19780" y="1417320"/>
            <a:ext cx="1169670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点赞模块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4700" y="1096010"/>
            <a:ext cx="45593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用户看见喜欢的帖子可以进行点赞。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前端点击点赞按钮后会向后端发起一个</a:t>
            </a:r>
            <a:r>
              <a:rPr lang="en-US" altLang="zh-CN" sz="1200" dirty="0">
                <a:latin typeface="+mn-ea"/>
              </a:rPr>
              <a:t>post</a:t>
            </a:r>
            <a:r>
              <a:rPr lang="zh-CN" altLang="en-US" sz="1200" dirty="0">
                <a:latin typeface="+mn-ea"/>
              </a:rPr>
              <a:t>请求。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3.</a:t>
            </a:r>
            <a:r>
              <a:rPr lang="zh-CN" altLang="en-US" sz="1200" dirty="0">
                <a:latin typeface="+mn-ea"/>
              </a:rPr>
              <a:t>后端去数据库中的</a:t>
            </a:r>
            <a:r>
              <a:rPr lang="en-US" altLang="zh-CN" sz="1200" dirty="0">
                <a:latin typeface="+mn-ea"/>
              </a:rPr>
              <a:t>like</a:t>
            </a:r>
            <a:r>
              <a:rPr lang="zh-CN" altLang="en-US" sz="1200" dirty="0">
                <a:latin typeface="+mn-ea"/>
              </a:rPr>
              <a:t>表中会新建一行记录，两个主要的字段是</a:t>
            </a:r>
            <a:r>
              <a:rPr lang="en-US" altLang="zh-CN" sz="1200" dirty="0">
                <a:latin typeface="+mn-ea"/>
              </a:rPr>
              <a:t>uid</a:t>
            </a:r>
            <a:r>
              <a:rPr lang="zh-CN" altLang="en-US" sz="1200" dirty="0">
                <a:latin typeface="+mn-ea"/>
              </a:rPr>
              <a:t>以及</a:t>
            </a:r>
            <a:r>
              <a:rPr lang="en-US" altLang="zh-CN" sz="1200" dirty="0">
                <a:latin typeface="+mn-ea"/>
              </a:rPr>
              <a:t>pid</a:t>
            </a:r>
            <a:r>
              <a:rPr lang="zh-CN" altLang="en-US" sz="1200" dirty="0">
                <a:latin typeface="+mn-ea"/>
              </a:rPr>
              <a:t>，表示哪个用户点赞了哪个帖子。</a:t>
            </a:r>
            <a:endParaRPr lang="zh-CN" altLang="en-US" sz="1200" dirty="0">
              <a:latin typeface="+mn-ea"/>
            </a:endParaRPr>
          </a:p>
        </p:txBody>
      </p:sp>
      <p:sp>
        <p:nvSpPr>
          <p:cNvPr id="15" name="矩形: 圆角 39"/>
          <p:cNvSpPr/>
          <p:nvPr/>
        </p:nvSpPr>
        <p:spPr>
          <a:xfrm>
            <a:off x="3274060" y="337121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319145" y="3479165"/>
            <a:ext cx="1247775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收藏模块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676140" y="3237230"/>
            <a:ext cx="396875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  <a:sym typeface="+mn-ea"/>
              </a:rPr>
              <a:t>1.</a:t>
            </a:r>
            <a:r>
              <a:rPr lang="zh-CN" altLang="en-US" sz="1200" dirty="0">
                <a:latin typeface="+mn-ea"/>
                <a:sym typeface="+mn-ea"/>
              </a:rPr>
              <a:t>用户看见喜欢的帖子可以进行收藏。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  <a:sym typeface="+mn-ea"/>
              </a:rPr>
              <a:t>2.</a:t>
            </a:r>
            <a:r>
              <a:rPr lang="zh-CN" altLang="en-US" sz="1200" dirty="0">
                <a:latin typeface="+mn-ea"/>
                <a:sym typeface="+mn-ea"/>
              </a:rPr>
              <a:t>前端点击收藏按钮后会向后端发起一个</a:t>
            </a:r>
            <a:r>
              <a:rPr lang="en-US" altLang="zh-CN" sz="1200" dirty="0">
                <a:latin typeface="+mn-ea"/>
                <a:sym typeface="+mn-ea"/>
              </a:rPr>
              <a:t>post</a:t>
            </a:r>
            <a:r>
              <a:rPr lang="zh-CN" altLang="en-US" sz="1200" dirty="0">
                <a:latin typeface="+mn-ea"/>
                <a:sym typeface="+mn-ea"/>
              </a:rPr>
              <a:t>请求。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  <a:sym typeface="+mn-ea"/>
              </a:rPr>
              <a:t>3.</a:t>
            </a:r>
            <a:r>
              <a:rPr lang="zh-CN" altLang="en-US" sz="1200" dirty="0">
                <a:latin typeface="+mn-ea"/>
                <a:sym typeface="+mn-ea"/>
              </a:rPr>
              <a:t>后端去数据库中的</a:t>
            </a:r>
            <a:r>
              <a:rPr lang="en-US" altLang="zh-CN" sz="1200" dirty="0">
                <a:latin typeface="+mn-ea"/>
                <a:sym typeface="+mn-ea"/>
              </a:rPr>
              <a:t>collection</a:t>
            </a:r>
            <a:r>
              <a:rPr lang="zh-CN" altLang="en-US" sz="1200" dirty="0">
                <a:latin typeface="+mn-ea"/>
                <a:sym typeface="+mn-ea"/>
              </a:rPr>
              <a:t>表中会新建一行记录，两个主要的字段是</a:t>
            </a:r>
            <a:r>
              <a:rPr lang="en-US" altLang="zh-CN" sz="1200" dirty="0">
                <a:latin typeface="+mn-ea"/>
                <a:sym typeface="+mn-ea"/>
              </a:rPr>
              <a:t>uid</a:t>
            </a:r>
            <a:r>
              <a:rPr lang="zh-CN" altLang="en-US" sz="1200" dirty="0">
                <a:latin typeface="+mn-ea"/>
                <a:sym typeface="+mn-ea"/>
              </a:rPr>
              <a:t>以及</a:t>
            </a:r>
            <a:r>
              <a:rPr lang="en-US" altLang="zh-CN" sz="1200" dirty="0">
                <a:latin typeface="+mn-ea"/>
                <a:sym typeface="+mn-ea"/>
              </a:rPr>
              <a:t>pid</a:t>
            </a:r>
            <a:r>
              <a:rPr lang="zh-CN" altLang="en-US" sz="1200" dirty="0">
                <a:latin typeface="+mn-ea"/>
                <a:sym typeface="+mn-ea"/>
              </a:rPr>
              <a:t>，表示哪个用户收藏了哪个帖子。</a:t>
            </a:r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9" name="矩形: 圆角 39"/>
          <p:cNvSpPr/>
          <p:nvPr/>
        </p:nvSpPr>
        <p:spPr>
          <a:xfrm>
            <a:off x="3274060" y="132016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19780" y="1463675"/>
            <a:ext cx="1246505" cy="27559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上传帖子模块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4700" y="1096010"/>
            <a:ext cx="455930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用户如果想发布帖子那么就需要上传图片，以及对该图片的描述，之后点击完成按钮。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点击之后，前端会向后端发起一个</a:t>
            </a:r>
            <a:r>
              <a:rPr lang="en-US" altLang="zh-CN" sz="1200" dirty="0">
                <a:latin typeface="+mn-ea"/>
              </a:rPr>
              <a:t>post</a:t>
            </a:r>
            <a:r>
              <a:rPr lang="zh-CN" altLang="en-US" sz="1200" dirty="0">
                <a:latin typeface="+mn-ea"/>
              </a:rPr>
              <a:t>请求。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3.</a:t>
            </a:r>
            <a:r>
              <a:rPr lang="zh-CN" altLang="en-US" sz="1200" dirty="0">
                <a:latin typeface="+mn-ea"/>
              </a:rPr>
              <a:t>后端会把上传的图片保存在服务器的磁盘中，并且在</a:t>
            </a:r>
            <a:r>
              <a:rPr lang="en-US" altLang="zh-CN" sz="1200" dirty="0">
                <a:latin typeface="+mn-ea"/>
              </a:rPr>
              <a:t>photo</a:t>
            </a:r>
            <a:r>
              <a:rPr lang="zh-CN" altLang="en-US" sz="1200" dirty="0">
                <a:latin typeface="+mn-ea"/>
              </a:rPr>
              <a:t>表中记录图片的路径，与此同时再去</a:t>
            </a:r>
            <a:r>
              <a:rPr lang="en-US" altLang="zh-CN" sz="1200" dirty="0">
                <a:latin typeface="+mn-ea"/>
              </a:rPr>
              <a:t>post</a:t>
            </a:r>
            <a:r>
              <a:rPr lang="zh-CN" altLang="en-US" sz="1200" dirty="0">
                <a:latin typeface="+mn-ea"/>
              </a:rPr>
              <a:t>表中新建记录，用来记载帖子的一系列信息。</a:t>
            </a:r>
            <a:endParaRPr lang="zh-CN" altLang="en-US" sz="1200" dirty="0">
              <a:latin typeface="+mn-ea"/>
            </a:endParaRPr>
          </a:p>
        </p:txBody>
      </p:sp>
      <p:sp>
        <p:nvSpPr>
          <p:cNvPr id="15" name="矩形: 圆角 39"/>
          <p:cNvSpPr/>
          <p:nvPr/>
        </p:nvSpPr>
        <p:spPr>
          <a:xfrm>
            <a:off x="3274060" y="337121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319145" y="3479165"/>
            <a:ext cx="1247775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关注模块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676140" y="3237230"/>
            <a:ext cx="39687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用户可以去关注自己喜欢的用户。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点击关注后，前端会发起一个</a:t>
            </a:r>
            <a:r>
              <a:rPr lang="en-US" altLang="zh-CN" sz="1200" dirty="0">
                <a:latin typeface="+mn-ea"/>
              </a:rPr>
              <a:t>post</a:t>
            </a:r>
            <a:r>
              <a:rPr lang="zh-CN" altLang="en-US" sz="1200" dirty="0">
                <a:latin typeface="+mn-ea"/>
              </a:rPr>
              <a:t>请求给后端。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3.</a:t>
            </a:r>
            <a:r>
              <a:rPr lang="zh-CN" altLang="en-US" sz="1200" dirty="0">
                <a:latin typeface="+mn-ea"/>
              </a:rPr>
              <a:t>后端主要对两个表进行操作，一个表是</a:t>
            </a:r>
            <a:r>
              <a:rPr lang="en-US" altLang="zh-CN" sz="1200" dirty="0">
                <a:latin typeface="+mn-ea"/>
              </a:rPr>
              <a:t>fans</a:t>
            </a:r>
            <a:r>
              <a:rPr lang="zh-CN" altLang="en-US" sz="1200" dirty="0">
                <a:latin typeface="+mn-ea"/>
              </a:rPr>
              <a:t>表，一个表是</a:t>
            </a:r>
            <a:r>
              <a:rPr lang="en-US" altLang="zh-CN" sz="1200" dirty="0">
                <a:latin typeface="+mn-ea"/>
              </a:rPr>
              <a:t>follow</a:t>
            </a:r>
            <a:r>
              <a:rPr lang="zh-CN" altLang="en-US" sz="1200" dirty="0">
                <a:latin typeface="+mn-ea"/>
              </a:rPr>
              <a:t>表，分别表示粉丝以及关注。</a:t>
            </a:r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9" name="矩形: 圆角 39"/>
          <p:cNvSpPr/>
          <p:nvPr/>
        </p:nvSpPr>
        <p:spPr>
          <a:xfrm>
            <a:off x="3274060" y="132016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19145" y="1417320"/>
            <a:ext cx="1246505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评论模块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584700" y="1096010"/>
            <a:ext cx="45593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用户可以对帖子以及帖子下面的评论进行评论。</a:t>
            </a:r>
            <a:endParaRPr lang="zh-CN" altLang="en-US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发表评论时会发起一个</a:t>
            </a:r>
            <a:r>
              <a:rPr lang="en-US" altLang="zh-CN" sz="1200" dirty="0">
                <a:latin typeface="+mn-ea"/>
              </a:rPr>
              <a:t>post</a:t>
            </a:r>
            <a:r>
              <a:rPr lang="zh-CN" altLang="en-US" sz="1200" dirty="0">
                <a:latin typeface="+mn-ea"/>
              </a:rPr>
              <a:t>请求，如果是一级评论，则</a:t>
            </a:r>
            <a:r>
              <a:rPr lang="en-US" altLang="zh-CN" sz="1200" dirty="0">
                <a:latin typeface="+mn-ea"/>
              </a:rPr>
              <a:t>parent</a:t>
            </a:r>
            <a:r>
              <a:rPr lang="zh-CN" altLang="en-US" sz="1200" dirty="0">
                <a:latin typeface="+mn-ea"/>
              </a:rPr>
              <a:t>字段为</a:t>
            </a:r>
            <a:r>
              <a:rPr lang="en-US" altLang="zh-CN" sz="1200" dirty="0">
                <a:latin typeface="+mn-ea"/>
              </a:rPr>
              <a:t>0</a:t>
            </a:r>
            <a:r>
              <a:rPr lang="zh-CN" altLang="en-US" sz="1200" dirty="0">
                <a:latin typeface="+mn-ea"/>
              </a:rPr>
              <a:t>，否则，</a:t>
            </a:r>
            <a:r>
              <a:rPr lang="en-US" altLang="zh-CN" sz="1200" dirty="0">
                <a:latin typeface="+mn-ea"/>
              </a:rPr>
              <a:t>parent</a:t>
            </a:r>
            <a:r>
              <a:rPr lang="zh-CN" altLang="en-US" sz="1200" dirty="0">
                <a:latin typeface="+mn-ea"/>
              </a:rPr>
              <a:t>字段为</a:t>
            </a:r>
            <a:r>
              <a:rPr lang="en-US" altLang="zh-CN" sz="1200" dirty="0">
                <a:latin typeface="+mn-ea"/>
              </a:rPr>
              <a:t>1</a:t>
            </a:r>
            <a:r>
              <a:rPr lang="zh-CN" altLang="en-US" sz="1200" dirty="0">
                <a:latin typeface="+mn-ea"/>
              </a:rPr>
              <a:t>，表示该评论是评论他人已经发表的评论。</a:t>
            </a:r>
            <a:endParaRPr lang="zh-CN" altLang="en-US" sz="1200" dirty="0">
              <a:latin typeface="+mn-ea"/>
            </a:endParaRPr>
          </a:p>
        </p:txBody>
      </p:sp>
      <p:sp>
        <p:nvSpPr>
          <p:cNvPr id="15" name="矩形: 圆角 39"/>
          <p:cNvSpPr/>
          <p:nvPr/>
        </p:nvSpPr>
        <p:spPr>
          <a:xfrm>
            <a:off x="3274060" y="3371215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3319145" y="3479165"/>
            <a:ext cx="1247775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搜索模块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584700" y="3341662"/>
            <a:ext cx="4559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latin typeface="+mn-ea"/>
              </a:rPr>
              <a:t>1.</a:t>
            </a:r>
            <a:r>
              <a:rPr lang="zh-CN" altLang="en-US" sz="1200" dirty="0">
                <a:latin typeface="+mn-ea"/>
              </a:rPr>
              <a:t>用户可以在搜索框输入用户</a:t>
            </a:r>
            <a:r>
              <a:rPr lang="en-US" altLang="zh-CN" sz="1200" dirty="0">
                <a:latin typeface="+mn-ea"/>
              </a:rPr>
              <a:t>ID</a:t>
            </a:r>
            <a:r>
              <a:rPr lang="zh-CN" altLang="en-US" sz="1200" dirty="0">
                <a:latin typeface="+mn-ea"/>
              </a:rPr>
              <a:t>搜索用户，支持模糊搜索。</a:t>
            </a:r>
            <a:endParaRPr lang="en-US" altLang="zh-CN" sz="1200" dirty="0">
              <a:latin typeface="+mn-ea"/>
            </a:endParaRPr>
          </a:p>
          <a:p>
            <a:r>
              <a:rPr lang="en-US" altLang="zh-CN" sz="1200" dirty="0">
                <a:latin typeface="+mn-ea"/>
              </a:rPr>
              <a:t>2.</a:t>
            </a:r>
            <a:r>
              <a:rPr lang="zh-CN" altLang="en-US" sz="1200" dirty="0">
                <a:latin typeface="+mn-ea"/>
              </a:rPr>
              <a:t>输入用户</a:t>
            </a:r>
            <a:r>
              <a:rPr lang="en-US" altLang="zh-CN" sz="1200" dirty="0">
                <a:latin typeface="+mn-ea"/>
              </a:rPr>
              <a:t>ID</a:t>
            </a:r>
            <a:r>
              <a:rPr lang="zh-CN" altLang="en-US" sz="1200" dirty="0">
                <a:latin typeface="+mn-ea"/>
              </a:rPr>
              <a:t>时发起一个</a:t>
            </a:r>
            <a:r>
              <a:rPr lang="en-US" altLang="zh-CN" sz="1200" dirty="0">
                <a:latin typeface="+mn-ea"/>
              </a:rPr>
              <a:t>get</a:t>
            </a:r>
            <a:r>
              <a:rPr lang="zh-CN" altLang="en-US" sz="1200" dirty="0">
                <a:latin typeface="+mn-ea"/>
              </a:rPr>
              <a:t>请求，用户输入作为参数传递给后端。后端在</a:t>
            </a:r>
            <a:r>
              <a:rPr lang="en-US" altLang="zh-CN" sz="1200" dirty="0" err="1">
                <a:latin typeface="+mn-ea"/>
              </a:rPr>
              <a:t>Mysql</a:t>
            </a:r>
            <a:r>
              <a:rPr lang="zh-CN" altLang="en-US" sz="1200" dirty="0">
                <a:latin typeface="+mn-ea"/>
              </a:rPr>
              <a:t>数据库根据该参数作为模糊查询条件，查询对应的用户信息并返回给前端。模糊查询根据</a:t>
            </a:r>
            <a:r>
              <a:rPr lang="en-US" altLang="zh-CN" sz="1200" dirty="0" err="1">
                <a:latin typeface="+mn-ea"/>
              </a:rPr>
              <a:t>Mysql</a:t>
            </a:r>
            <a:r>
              <a:rPr lang="zh-CN" altLang="en-US" sz="1200" dirty="0">
                <a:latin typeface="+mn-ea"/>
              </a:rPr>
              <a:t>的</a:t>
            </a:r>
            <a:r>
              <a:rPr lang="en-US" altLang="zh-CN" sz="1200" dirty="0">
                <a:latin typeface="+mn-ea"/>
              </a:rPr>
              <a:t>like</a:t>
            </a:r>
            <a:r>
              <a:rPr lang="zh-CN" altLang="en-US" sz="1200" dirty="0">
                <a:latin typeface="+mn-ea"/>
              </a:rPr>
              <a:t>语句实现。</a:t>
            </a:r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详细设计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25125" y="75336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gradFill>
              <a:gsLst>
                <a:gs pos="0">
                  <a:srgbClr val="56A0B9"/>
                </a:gs>
                <a:gs pos="100000">
                  <a:srgbClr val="5DBDC3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gradFill>
              <a:gsLst>
                <a:gs pos="50000">
                  <a:srgbClr val="97C8E1"/>
                </a:gs>
                <a:gs pos="0">
                  <a:srgbClr val="BADAEB"/>
                </a:gs>
                <a:gs pos="100000">
                  <a:srgbClr val="74B5D6"/>
                </a:gs>
              </a:gsLst>
              <a:lin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8" name="矩形 7"/>
          <p:cNvSpPr/>
          <p:nvPr/>
        </p:nvSpPr>
        <p:spPr>
          <a:xfrm>
            <a:off x="564061" y="4235426"/>
            <a:ext cx="2230797" cy="806771"/>
          </a:xfrm>
          <a:prstGeom prst="rect">
            <a:avLst/>
          </a:prstGeom>
          <a:solidFill>
            <a:srgbClr val="0174AB"/>
          </a:solidFill>
          <a:ln>
            <a:noFill/>
          </a:ln>
          <a:effectLst>
            <a:outerShdw blurRad="50800" dist="127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模块流程</a:t>
            </a:r>
            <a:endParaRPr lang="zh-HK" altLang="en-US"/>
          </a:p>
        </p:txBody>
      </p:sp>
      <p:sp>
        <p:nvSpPr>
          <p:cNvPr id="15" name="矩形: 圆角 39"/>
          <p:cNvSpPr/>
          <p:nvPr/>
        </p:nvSpPr>
        <p:spPr>
          <a:xfrm>
            <a:off x="2794858" y="1300699"/>
            <a:ext cx="1292860" cy="562610"/>
          </a:xfrm>
          <a:prstGeom prst="roundRect">
            <a:avLst/>
          </a:prstGeom>
          <a:solidFill>
            <a:srgbClr val="7EBBD9"/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839943" y="1408649"/>
            <a:ext cx="1247775" cy="368300"/>
          </a:xfrm>
          <a:prstGeom prst="rect">
            <a:avLst/>
          </a:prstGeom>
          <a:solidFill>
            <a:srgbClr val="82BDDA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通讯模块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196938" y="1166714"/>
            <a:ext cx="39687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>
              <a:latin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196938" y="1199294"/>
            <a:ext cx="45593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atin typeface="+mn-ea"/>
              </a:rPr>
              <a:t>1.</a:t>
            </a:r>
            <a:r>
              <a:rPr lang="zh-CN" altLang="en-US" sz="1400" dirty="0">
                <a:latin typeface="+mn-ea"/>
              </a:rPr>
              <a:t>用户可以与其他用户进行私聊。</a:t>
            </a:r>
            <a:endParaRPr lang="en-US" altLang="zh-CN" sz="1400" dirty="0">
              <a:latin typeface="+mn-ea"/>
            </a:endParaRPr>
          </a:p>
          <a:p>
            <a:r>
              <a:rPr lang="en-US" altLang="zh-CN" sz="1400" dirty="0">
                <a:latin typeface="+mn-ea"/>
              </a:rPr>
              <a:t>2.</a:t>
            </a:r>
            <a:r>
              <a:rPr lang="zh-CN" altLang="en-US" sz="1400" dirty="0">
                <a:latin typeface="+mn-ea"/>
              </a:rPr>
              <a:t>用户进入私聊页面，首先与后端进行</a:t>
            </a:r>
            <a:r>
              <a:rPr lang="en-US" altLang="zh-CN" sz="1400" dirty="0">
                <a:latin typeface="+mn-ea"/>
              </a:rPr>
              <a:t>WebSocket</a:t>
            </a:r>
            <a:r>
              <a:rPr lang="zh-CN" altLang="en-US" sz="1400" dirty="0">
                <a:latin typeface="+mn-ea"/>
              </a:rPr>
              <a:t>连接。然后发起一个</a:t>
            </a:r>
            <a:r>
              <a:rPr lang="en-US" altLang="zh-CN" sz="1400" dirty="0">
                <a:latin typeface="+mn-ea"/>
              </a:rPr>
              <a:t>get</a:t>
            </a:r>
            <a:r>
              <a:rPr lang="zh-CN" altLang="en-US" sz="1400" dirty="0">
                <a:latin typeface="+mn-ea"/>
              </a:rPr>
              <a:t>请求获取该用户的历史聊天用户列表，然后发起另一个</a:t>
            </a:r>
            <a:r>
              <a:rPr lang="en-US" altLang="zh-CN" sz="1400" dirty="0">
                <a:latin typeface="+mn-ea"/>
              </a:rPr>
              <a:t>get</a:t>
            </a:r>
            <a:r>
              <a:rPr lang="zh-CN" altLang="en-US" sz="1400" dirty="0">
                <a:latin typeface="+mn-ea"/>
              </a:rPr>
              <a:t>请求获取与当前私聊用户的聊天记录。</a:t>
            </a:r>
            <a:endParaRPr lang="en-US" altLang="zh-CN" sz="1400" dirty="0">
              <a:latin typeface="+mn-ea"/>
            </a:endParaRPr>
          </a:p>
          <a:p>
            <a:endParaRPr lang="zh-CN" altLang="en-US" sz="1200" dirty="0">
              <a:latin typeface="+mn-ea"/>
            </a:endParaRPr>
          </a:p>
          <a:p>
            <a:endParaRPr lang="zh-CN" altLang="en-US" sz="1200" dirty="0">
              <a:latin typeface="+mn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196938" y="2232379"/>
            <a:ext cx="4612692" cy="2231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zh-CN" altLang="en-US" sz="1600" b="1" dirty="0"/>
          </a:p>
          <a:p>
            <a:r>
              <a:rPr lang="zh-CN" altLang="en-US" sz="1400" b="1" dirty="0">
                <a:latin typeface="+mn-ea"/>
              </a:rPr>
              <a:t>发送私信的</a:t>
            </a:r>
            <a:r>
              <a:rPr lang="en-US" altLang="zh-CN" sz="1400" b="1" dirty="0">
                <a:latin typeface="+mn-ea"/>
              </a:rPr>
              <a:t>3</a:t>
            </a:r>
            <a:r>
              <a:rPr lang="zh-CN" altLang="en-US" sz="1400" b="1" dirty="0">
                <a:latin typeface="+mn-ea"/>
              </a:rPr>
              <a:t>种情况 ：</a:t>
            </a:r>
            <a:endParaRPr lang="zh-CN" altLang="en-US" sz="1400" b="1" dirty="0">
              <a:latin typeface="+mn-ea"/>
            </a:endParaRPr>
          </a:p>
          <a:p>
            <a:r>
              <a:rPr lang="zh-CN" altLang="en-US" sz="1400" dirty="0">
                <a:latin typeface="+mn-ea"/>
              </a:rPr>
              <a:t>给某个用户发私信 </a:t>
            </a:r>
            <a:endParaRPr lang="zh-CN" altLang="en-US" sz="1400" dirty="0">
              <a:latin typeface="+mn-ea"/>
            </a:endParaRPr>
          </a:p>
          <a:p>
            <a:r>
              <a:rPr lang="en-US" altLang="zh-CN" sz="1400" dirty="0">
                <a:latin typeface="+mn-ea"/>
              </a:rPr>
              <a:t>1.</a:t>
            </a:r>
            <a:r>
              <a:rPr lang="zh-CN" altLang="en-US" sz="1400" dirty="0">
                <a:latin typeface="+mn-ea"/>
              </a:rPr>
              <a:t>对方不在私信界面（即没有和服务器进行</a:t>
            </a:r>
            <a:r>
              <a:rPr lang="en-US" altLang="zh-CN" sz="1400" dirty="0">
                <a:latin typeface="+mn-ea"/>
              </a:rPr>
              <a:t>WebSocket</a:t>
            </a:r>
            <a:r>
              <a:rPr lang="zh-CN" altLang="en-US" sz="1400" dirty="0">
                <a:latin typeface="+mn-ea"/>
              </a:rPr>
              <a:t>连接）。此时把私信存入到</a:t>
            </a:r>
            <a:r>
              <a:rPr lang="en-US" altLang="zh-CN" sz="1400" dirty="0" err="1">
                <a:latin typeface="+mn-ea"/>
              </a:rPr>
              <a:t>mysql</a:t>
            </a:r>
            <a:r>
              <a:rPr lang="zh-CN" altLang="en-US" sz="1400" dirty="0">
                <a:latin typeface="+mn-ea"/>
              </a:rPr>
              <a:t>数据库。 </a:t>
            </a:r>
            <a:endParaRPr lang="zh-CN" altLang="en-US" sz="1400" dirty="0">
              <a:latin typeface="+mn-ea"/>
            </a:endParaRPr>
          </a:p>
          <a:p>
            <a:r>
              <a:rPr lang="en-US" altLang="zh-CN" sz="1400" dirty="0">
                <a:latin typeface="+mn-ea"/>
              </a:rPr>
              <a:t>2.</a:t>
            </a:r>
            <a:r>
              <a:rPr lang="zh-CN" altLang="en-US" sz="1400" dirty="0">
                <a:latin typeface="+mn-ea"/>
              </a:rPr>
              <a:t>对方打开了私信界面，但聊天的对象不是你。私信存入到</a:t>
            </a:r>
            <a:r>
              <a:rPr lang="en-US" altLang="zh-CN" sz="1400" dirty="0" err="1">
                <a:latin typeface="+mn-ea"/>
              </a:rPr>
              <a:t>mysql</a:t>
            </a:r>
            <a:r>
              <a:rPr lang="zh-CN" altLang="en-US" sz="1400" dirty="0">
                <a:latin typeface="+mn-ea"/>
              </a:rPr>
              <a:t>数据库。</a:t>
            </a:r>
            <a:endParaRPr lang="en-US" altLang="zh-CN" sz="1400" dirty="0">
              <a:latin typeface="+mn-ea"/>
            </a:endParaRPr>
          </a:p>
          <a:p>
            <a:r>
              <a:rPr lang="en-US" altLang="zh-CN" sz="1400" dirty="0">
                <a:latin typeface="+mn-ea"/>
              </a:rPr>
              <a:t>3.</a:t>
            </a:r>
            <a:r>
              <a:rPr lang="zh-CN" altLang="en-US" sz="1400" dirty="0">
                <a:latin typeface="+mn-ea"/>
              </a:rPr>
              <a:t>对方打开了私信界面，且聊天对象正好是你。此时双方可以实时发消息聊天。私信存入到</a:t>
            </a:r>
            <a:r>
              <a:rPr lang="en-US" altLang="zh-CN" sz="1400" dirty="0" err="1">
                <a:latin typeface="+mn-ea"/>
              </a:rPr>
              <a:t>mysql</a:t>
            </a:r>
            <a:r>
              <a:rPr lang="zh-CN" altLang="en-US" sz="1400" dirty="0">
                <a:latin typeface="+mn-ea"/>
              </a:rPr>
              <a:t>数据库。</a:t>
            </a:r>
            <a:endParaRPr lang="zh-CN" altLang="en-US" sz="1400" dirty="0">
              <a:latin typeface="+mn-ea"/>
            </a:endParaRPr>
          </a:p>
          <a:p>
            <a:endParaRPr lang="zh-CN" altLang="en-US" sz="11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0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959674" y="1447833"/>
            <a:ext cx="23729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、选题意义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873961" y="428447"/>
            <a:ext cx="20890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4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959675" y="2051171"/>
            <a:ext cx="21157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、需求分析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959675" y="2654509"/>
            <a:ext cx="27923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、概要设计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959675" y="3257847"/>
            <a:ext cx="209750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、详细设计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77942" y="3859280"/>
            <a:ext cx="209750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、项目成果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9527" y="4461260"/>
            <a:ext cx="2097501" cy="337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、展望总结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05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项目成果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项目成果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4660900" y="2162810"/>
            <a:ext cx="39687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06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展望总结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F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5110"/>
            <a:chOff x="0" y="21024"/>
            <a:chExt cx="9144000" cy="245110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5110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展望总结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4660900" y="2162810"/>
            <a:ext cx="396875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dirty="0">
              <a:latin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39800" y="1456690"/>
            <a:ext cx="726503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solidFill>
                  <a:schemeClr val="accent2"/>
                </a:solidFill>
              </a:rPr>
              <a:t>1.</a:t>
            </a:r>
            <a:r>
              <a:rPr lang="zh-CN" altLang="en-US" sz="1600">
                <a:solidFill>
                  <a:schemeClr val="accent2"/>
                </a:solidFill>
              </a:rPr>
              <a:t>完善性：目前系统的功能已经可以满足最基本的使用，但是还是比较单调，比如前端通讯功能还未完成，也没有运用算法实现根据兴趣的推荐。争取在将来对各方面功能进行完善</a:t>
            </a:r>
            <a:endParaRPr lang="zh-CN" altLang="en-US" sz="1600">
              <a:solidFill>
                <a:schemeClr val="accent2"/>
              </a:solidFill>
            </a:endParaRPr>
          </a:p>
          <a:p>
            <a:endParaRPr lang="zh-CN" altLang="en-US" sz="1600">
              <a:solidFill>
                <a:schemeClr val="accent2"/>
              </a:solidFill>
            </a:endParaRPr>
          </a:p>
          <a:p>
            <a:r>
              <a:rPr lang="en-US" altLang="zh-CN" sz="1600">
                <a:solidFill>
                  <a:schemeClr val="accent2"/>
                </a:solidFill>
              </a:rPr>
              <a:t>2.</a:t>
            </a:r>
            <a:r>
              <a:rPr lang="zh-CN" altLang="en-US" sz="1600">
                <a:solidFill>
                  <a:schemeClr val="accent2"/>
                </a:solidFill>
              </a:rPr>
              <a:t>可扩展性：我们在将来会继续完善</a:t>
            </a:r>
            <a:r>
              <a:rPr lang="en-US" altLang="zh-CN" sz="1600">
                <a:solidFill>
                  <a:schemeClr val="accent2"/>
                </a:solidFill>
              </a:rPr>
              <a:t>api</a:t>
            </a:r>
            <a:r>
              <a:rPr lang="zh-CN" altLang="en-US" sz="1600">
                <a:solidFill>
                  <a:schemeClr val="accent2"/>
                </a:solidFill>
              </a:rPr>
              <a:t>文档以及注释，争取在将来扩展功能时不会陷入代码理解上的困扰</a:t>
            </a:r>
            <a:endParaRPr lang="zh-CN" altLang="en-US" sz="1600">
              <a:solidFill>
                <a:schemeClr val="accent2"/>
              </a:solidFill>
            </a:endParaRPr>
          </a:p>
          <a:p>
            <a:endParaRPr lang="zh-CN" altLang="en-US" sz="1600">
              <a:solidFill>
                <a:schemeClr val="accent2"/>
              </a:solidFill>
            </a:endParaRPr>
          </a:p>
          <a:p>
            <a:r>
              <a:rPr lang="en-US" altLang="zh-CN" sz="1600">
                <a:solidFill>
                  <a:schemeClr val="accent2"/>
                </a:solidFill>
              </a:rPr>
              <a:t>3.</a:t>
            </a:r>
            <a:r>
              <a:rPr lang="zh-CN" altLang="en-US" sz="1600">
                <a:solidFill>
                  <a:schemeClr val="accent2"/>
                </a:solidFill>
              </a:rPr>
              <a:t>健壮性：继续完善异常处理，在相关异常出现时要能有效的解决。</a:t>
            </a:r>
            <a:endParaRPr lang="zh-CN" altLang="en-US" sz="1600">
              <a:solidFill>
                <a:schemeClr val="accent2"/>
              </a:solidFill>
            </a:endParaRPr>
          </a:p>
          <a:p>
            <a:endParaRPr lang="zh-CN" altLang="en-US" sz="1600">
              <a:solidFill>
                <a:schemeClr val="accent2"/>
              </a:solidFill>
            </a:endParaRPr>
          </a:p>
          <a:p>
            <a:r>
              <a:rPr lang="en-US" altLang="zh-CN" sz="1600">
                <a:solidFill>
                  <a:schemeClr val="accent2"/>
                </a:solidFill>
              </a:rPr>
              <a:t>4.</a:t>
            </a:r>
            <a:r>
              <a:rPr lang="zh-CN" altLang="en-US" sz="1600">
                <a:solidFill>
                  <a:schemeClr val="accent2"/>
                </a:solidFill>
              </a:rPr>
              <a:t>性能提升：运用市面上比较流行的中间件以及对</a:t>
            </a:r>
            <a:r>
              <a:rPr lang="en-US" altLang="zh-CN" sz="1600">
                <a:solidFill>
                  <a:schemeClr val="accent2"/>
                </a:solidFill>
              </a:rPr>
              <a:t>mysql</a:t>
            </a:r>
            <a:r>
              <a:rPr lang="zh-CN" altLang="en-US" sz="1600">
                <a:solidFill>
                  <a:schemeClr val="accent2"/>
                </a:solidFill>
              </a:rPr>
              <a:t>进行优化对系统的性能进行改进。</a:t>
            </a:r>
            <a:endParaRPr lang="zh-CN" altLang="en-US" sz="1600">
              <a:solidFill>
                <a:schemeClr val="accent2"/>
              </a:solidFill>
            </a:endParaRPr>
          </a:p>
          <a:p>
            <a:endParaRPr lang="zh-CN" altLang="en-US" sz="1600">
              <a:solidFill>
                <a:schemeClr val="accent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85"/>
          <a:stretch>
            <a:fillRect/>
          </a:stretch>
        </p:blipFill>
        <p:spPr>
          <a:xfrm>
            <a:off x="-8890" y="0"/>
            <a:ext cx="9180195" cy="5215255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040765" y="1212215"/>
            <a:ext cx="6841490" cy="2708910"/>
          </a:xfrm>
          <a:prstGeom prst="round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795655" y="1016000"/>
            <a:ext cx="7343140" cy="3081655"/>
          </a:xfrm>
          <a:prstGeom prst="round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146496" y="2105005"/>
            <a:ext cx="48510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5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感谢您的倾听</a:t>
            </a:r>
            <a:r>
              <a:rPr lang="en-US" altLang="zh-CN" sz="5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sz="54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임재범 (任宰范) - 사랑 (爱情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1029" y="144979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61112" y="2627287"/>
            <a:ext cx="16257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93106" y="1414218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" name="文本框 2"/>
          <p:cNvSpPr txBox="1"/>
          <p:nvPr/>
        </p:nvSpPr>
        <p:spPr>
          <a:xfrm>
            <a:off x="2218715" y="593678"/>
            <a:ext cx="4598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</a:t>
            </a:r>
            <a:r>
              <a:rPr lang="zh-CN" altLang="en-US" sz="2400" b="1" u="sng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400" b="1" u="sng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发展趋势</a:t>
            </a:r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87603" y="1633202"/>
            <a:ext cx="335691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随着互联网成为主流的社交文化之一后，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社交网络体系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逐步壮大，用互联网社交产品进行沟通和交流，基本已成为人们必不可少的生活内容。</a:t>
            </a:r>
            <a:endParaRPr lang="en-US" altLang="zh-CN" sz="14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828" y="3081331"/>
            <a:ext cx="4770891" cy="1984546"/>
          </a:xfrm>
          <a:prstGeom prst="rect">
            <a:avLst/>
          </a:prstGeom>
        </p:spPr>
      </p:pic>
      <p:sp>
        <p:nvSpPr>
          <p:cNvPr id="59" name="文本框 58"/>
          <p:cNvSpPr txBox="1"/>
          <p:nvPr/>
        </p:nvSpPr>
        <p:spPr>
          <a:xfrm>
            <a:off x="3833744" y="1570955"/>
            <a:ext cx="502265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微博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具有大量繁杂功能，并不注重图片发布的品质，图片社交属性并不突出。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微信朋友圈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则是完全私人的图片社交，只有好友才能进行点赞评论，并且也不注重图片发布的品质。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Instagram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是一款基于拍摄分享照片的社交软件，产品的核心就是拍摄与社交。</a:t>
            </a:r>
            <a:endParaRPr lang="zh-CN" altLang="en-US" sz="1400" dirty="0"/>
          </a:p>
        </p:txBody>
      </p:sp>
      <p:sp>
        <p:nvSpPr>
          <p:cNvPr id="65" name="文本框 64"/>
          <p:cNvSpPr txBox="1"/>
          <p:nvPr/>
        </p:nvSpPr>
        <p:spPr>
          <a:xfrm>
            <a:off x="252381" y="3010315"/>
            <a:ext cx="325399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图片社交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是基于语言社交成熟后新生的一种社交方式，它的社交内容更直观，基于图片动态的方式拉近社交个体与群体的关系。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iṩ1îḓê"/>
          <p:cNvSpPr/>
          <p:nvPr/>
        </p:nvSpPr>
        <p:spPr bwMode="auto">
          <a:xfrm>
            <a:off x="4911215" y="2762495"/>
            <a:ext cx="296705" cy="24015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13" name="文本框 12"/>
          <p:cNvSpPr txBox="1"/>
          <p:nvPr/>
        </p:nvSpPr>
        <p:spPr>
          <a:xfrm>
            <a:off x="1838536" y="400043"/>
            <a:ext cx="59270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Instagram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的定位非常明确，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是一个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纯照片分享交流平台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界面简洁，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吸引了一大批的用户，用户上传的照片的质量很高，分享氛围较浓。</a:t>
            </a:r>
            <a:endParaRPr lang="zh-CN" altLang="en-US" sz="1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99" y="923263"/>
            <a:ext cx="6519801" cy="420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iṩ1îḓê"/>
          <p:cNvSpPr/>
          <p:nvPr/>
        </p:nvSpPr>
        <p:spPr bwMode="auto">
          <a:xfrm>
            <a:off x="4911215" y="2762495"/>
            <a:ext cx="296705" cy="24015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102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200" y="767952"/>
            <a:ext cx="5904000" cy="423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4064828" y="445865"/>
            <a:ext cx="226164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用例图 </a:t>
            </a:r>
            <a:r>
              <a:rPr lang="en-US" altLang="zh-CN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– </a:t>
            </a:r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</a:t>
            </a:r>
            <a:endParaRPr lang="zh-CN" altLang="en-US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707614" y="1594187"/>
            <a:ext cx="26495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用户系统共由</a:t>
            </a:r>
            <a:r>
              <a:rPr lang="en-US" altLang="zh-CN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个模块组成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用户管理模块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个人主页模块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私信模块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搜索模块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帖子模块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导航栏模块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概要设计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877" y="621337"/>
            <a:ext cx="5687446" cy="431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ags/tag1.xml><?xml version="1.0" encoding="utf-8"?>
<p:tagLst xmlns:p="http://schemas.openxmlformats.org/presentationml/2006/main">
  <p:tag name="COMMONDATA" val="eyJoZGlkIjoiNTNiMGZkOWRmMjg0YjdhZjI4MDI3ZWY4Njc4MTg1YjYifQ=="/>
</p:tagLst>
</file>

<file path=ppt/theme/theme1.xml><?xml version="1.0" encoding="utf-8"?>
<a:theme xmlns:a="http://schemas.openxmlformats.org/drawingml/2006/main" name="Office 主题​​">
  <a:themeElements>
    <a:clrScheme name="自定义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22372B"/>
      </a:accent2>
      <a:accent3>
        <a:srgbClr val="000000"/>
      </a:accent3>
      <a:accent4>
        <a:srgbClr val="22372B"/>
      </a:accent4>
      <a:accent5>
        <a:srgbClr val="000000"/>
      </a:accent5>
      <a:accent6>
        <a:srgbClr val="22372B"/>
      </a:accent6>
      <a:hlink>
        <a:srgbClr val="000000"/>
      </a:hlink>
      <a:folHlink>
        <a:srgbClr val="22372B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2840</Words>
  <Application>WPS 演示</Application>
  <PresentationFormat>自定义</PresentationFormat>
  <Paragraphs>216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Times New Roman</vt:lpstr>
      <vt:lpstr>Helvetica</vt:lpstr>
      <vt:lpstr>Calibri</vt:lpstr>
      <vt:lpstr>等线</vt:lpstr>
      <vt:lpstr>Arial Unicode MS</vt:lpstr>
      <vt:lpstr>等线 Light</vt:lpstr>
      <vt:lpstr>Calibri Light</vt:lpstr>
      <vt:lpstr>PMingLiU</vt:lpstr>
      <vt:lpstr>Segoe Print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onPong</cp:lastModifiedBy>
  <cp:revision>106</cp:revision>
  <dcterms:created xsi:type="dcterms:W3CDTF">2018-11-17T06:53:00Z</dcterms:created>
  <dcterms:modified xsi:type="dcterms:W3CDTF">2022-06-18T09:51:49Z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2052-11.1.0.11744</vt:lpwstr>
  </property>
  <property fmtid="{D5CDD505-2E9C-101B-9397-08002B2CF9AE}" pid="3" name="ICV">
    <vt:lpwstr>DA8239B74869413E80C35B14EFCBA575</vt:lpwstr>
  </property>
</Properties>
</file>

<file path=docProps/thumbnail.jpeg>
</file>